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998F4E3E-1A76-4A6B-98B6-08752F3768B3}" v="4" dt="2021-08-10T21:41:11.021"/>
    <p1510:client id="{7FB42E05-DEC9-4126-B474-47B35F363E13}" v="30" dt="2021-07-12T20:25:12.855"/>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82D0390A-222A-332D-F9F9-70D15093EB60}" v="22" dt="2021-07-13T17:51:30.429"/>
    <p1510:client id="{86B35720-4193-446F-B2D5-9AD9984A55EF}" v="513" dt="2021-08-19T14:59:06.5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501"/>
    <p:restoredTop sz="85174"/>
  </p:normalViewPr>
  <p:slideViewPr>
    <p:cSldViewPr snapToGrid="0" snapToObjects="1">
      <p:cViewPr varScale="1">
        <p:scale>
          <a:sx n="113" d="100"/>
          <a:sy n="113" d="100"/>
        </p:scale>
        <p:origin x="768" y="11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8/6/2022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8/6/2022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3</a:t>
            </a:fld>
            <a:endParaRPr lang="en-US"/>
          </a:p>
        </p:txBody>
      </p:sp>
    </p:spTree>
    <p:extLst>
      <p:ext uri="{BB962C8B-B14F-4D97-AF65-F5344CB8AC3E}">
        <p14:creationId xmlns:p14="http://schemas.microsoft.com/office/powerpoint/2010/main" val="30873706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8/6/2022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8/6/2022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8/6/2022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8/6/2022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8/6/2022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8/6/2022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8/6/2022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8/6/2022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8/6/2022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8/6/2022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SATYA JEET</a:t>
            </a:r>
          </a:p>
          <a:p>
            <a:r>
              <a:rPr lang="en-US" dirty="0">
                <a:solidFill>
                  <a:schemeClr val="bg2"/>
                </a:solidFill>
                <a:latin typeface="Abadi" panose="020B0604020104020204" pitchFamily="34" charset="0"/>
                <a:ea typeface="SF Pro" pitchFamily="2" charset="0"/>
                <a:cs typeface="SF Pro" pitchFamily="2" charset="0"/>
              </a:rPr>
              <a:t>6</a:t>
            </a:r>
            <a:r>
              <a:rPr lang="en-US" baseline="30000" dirty="0">
                <a:solidFill>
                  <a:schemeClr val="bg2"/>
                </a:solidFill>
                <a:latin typeface="Abadi" panose="020B0604020104020204" pitchFamily="34" charset="0"/>
                <a:ea typeface="SF Pro" pitchFamily="2" charset="0"/>
                <a:cs typeface="SF Pro" pitchFamily="2" charset="0"/>
              </a:rPr>
              <a:t>TH</a:t>
            </a:r>
            <a:r>
              <a:rPr lang="en-US" dirty="0">
                <a:solidFill>
                  <a:schemeClr val="bg2"/>
                </a:solidFill>
                <a:latin typeface="Abadi" panose="020B0604020104020204" pitchFamily="34" charset="0"/>
                <a:ea typeface="SF Pro" pitchFamily="2" charset="0"/>
                <a:cs typeface="SF Pro" pitchFamily="2" charset="0"/>
              </a:rPr>
              <a:t> AUGUST 2022</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a:solidFill>
                  <a:schemeClr val="accent3">
                    <a:lumMod val="25000"/>
                  </a:schemeClr>
                </a:solidFill>
                <a:latin typeface="Abadi" panose="020B0604020104020204" pitchFamily="34" charset="0"/>
              </a:rPr>
              <a:t>Describe how data were processed</a:t>
            </a:r>
          </a:p>
          <a:p>
            <a:r>
              <a:rPr lang="en-US" sz="2200">
                <a:solidFill>
                  <a:schemeClr val="accent3">
                    <a:lumMod val="25000"/>
                  </a:schemeClr>
                </a:solidFill>
                <a:latin typeface="Abadi" panose="020B0604020104020204" pitchFamily="34" charset="0"/>
              </a:rPr>
              <a:t>You need to present your data wrangling process using key phrases and flowcharts</a:t>
            </a:r>
          </a:p>
          <a:p>
            <a:r>
              <a:rPr lang="en-US" sz="220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Summarize what charts were plotted and why you used those charts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472398"/>
            <a:ext cx="9944323" cy="4846952"/>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a:p>
            <a:pPr lvl="1">
              <a:lnSpc>
                <a:spcPct val="100000"/>
              </a:lnSpc>
              <a:spcBef>
                <a:spcPts val="1400"/>
              </a:spcBef>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pPr>
            <a:r>
              <a:rPr lang="en-US" sz="1800" dirty="0">
                <a:solidFill>
                  <a:schemeClr val="accent3">
                    <a:lumMod val="25000"/>
                  </a:schemeClr>
                </a:solidFill>
                <a:latin typeface="Abadi" panose="020B0604020104020204" pitchFamily="34" charset="0"/>
              </a:rPr>
              <a:t>Predictive Analytics result</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7" y="1632402"/>
            <a:ext cx="10530113" cy="44635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lvl="1">
              <a:spcBef>
                <a:spcPts val="1400"/>
              </a:spcBef>
            </a:pPr>
            <a:r>
              <a:rPr lang="en-US" sz="1800" dirty="0">
                <a:solidFill>
                  <a:schemeClr val="accent3">
                    <a:lumMod val="25000"/>
                  </a:schemeClr>
                </a:solidFill>
                <a:latin typeface="Abadi" panose="020B0604020104020204" pitchFamily="34" charset="0"/>
              </a:rPr>
              <a:t> we will predict if the Falcon 9 first stage will land successfully. SpaceX advertises Falcon 9 rocket launches on its website, with a cost of 62 million dollars; other providers cost upward of 165 million dollars each, much of the savings is because SpaceX can reuse the first stage. Therefore if we can determine if the first stage will land, we can determine the cost of a launch. This information can be used if an alternate company wants to bid against SpaceX for a rocket launch</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a:p>
            <a:pPr marL="457200" lvl="1" indent="0">
              <a:spcBef>
                <a:spcPts val="1400"/>
              </a:spcBef>
              <a:buNone/>
            </a:pPr>
            <a:endParaRPr lang="en-US" sz="18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Describe how data was processed</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Describe how data sets were collected. </a:t>
            </a:r>
          </a:p>
          <a:p>
            <a:pPr lvl="1"/>
            <a:r>
              <a:rPr lang="en-US" sz="1800" dirty="0">
                <a:solidFill>
                  <a:schemeClr val="accent3">
                    <a:lumMod val="25000"/>
                  </a:schemeClr>
                </a:solidFill>
                <a:latin typeface="Abadi" panose="020B0604020104020204" pitchFamily="34" charset="0"/>
              </a:rPr>
              <a:t>Data collection was done using get request to the SpaceX API.</a:t>
            </a:r>
          </a:p>
          <a:p>
            <a:pPr lvl="1"/>
            <a:r>
              <a:rPr lang="en-US" sz="1800" dirty="0">
                <a:solidFill>
                  <a:schemeClr val="accent3">
                    <a:lumMod val="25000"/>
                  </a:schemeClr>
                </a:solidFill>
                <a:latin typeface="Abadi" panose="020B0604020104020204" pitchFamily="34" charset="0"/>
              </a:rPr>
              <a:t>Next, we decoded the response content as a Json using .json() function call and turn it into a pandas dataframe using json_normalize().</a:t>
            </a:r>
          </a:p>
          <a:p>
            <a:pPr lvl="1"/>
            <a:r>
              <a:rPr lang="en-US" sz="1800" dirty="0">
                <a:solidFill>
                  <a:schemeClr val="accent3">
                    <a:lumMod val="25000"/>
                  </a:schemeClr>
                </a:solidFill>
                <a:latin typeface="Abadi" panose="020B0604020104020204" pitchFamily="34" charset="0"/>
              </a:rPr>
              <a:t>We then cleaned the data, checked for missing values and fill in missing values where necessary.</a:t>
            </a:r>
          </a:p>
          <a:p>
            <a:pPr lvl="1"/>
            <a:r>
              <a:rPr lang="en-US" sz="1800" dirty="0">
                <a:solidFill>
                  <a:schemeClr val="accent3">
                    <a:lumMod val="25000"/>
                  </a:schemeClr>
                </a:solidFill>
                <a:latin typeface="Abadi" panose="020B0604020104020204" pitchFamily="34" charset="0"/>
              </a:rPr>
              <a:t>In addition, we performed web scraping from Wikipedia for Falcon 9 launch records with </a:t>
            </a:r>
            <a:r>
              <a:rPr lang="en-US" sz="1800" dirty="0" err="1">
                <a:solidFill>
                  <a:schemeClr val="accent3">
                    <a:lumMod val="25000"/>
                  </a:schemeClr>
                </a:solidFill>
                <a:latin typeface="Abadi" panose="020B0604020104020204" pitchFamily="34" charset="0"/>
              </a:rPr>
              <a:t>BeautifulSoup</a:t>
            </a:r>
            <a:r>
              <a:rPr lang="en-US" sz="1800" dirty="0">
                <a:solidFill>
                  <a:schemeClr val="accent3">
                    <a:lumMod val="25000"/>
                  </a:schemeClr>
                </a:solidFill>
                <a:latin typeface="Abadi" panose="020B0604020104020204" pitchFamily="34" charset="0"/>
              </a:rPr>
              <a:t>. </a:t>
            </a:r>
          </a:p>
          <a:p>
            <a:pPr lvl="1"/>
            <a:r>
              <a:rPr lang="en-US" sz="1800" dirty="0">
                <a:solidFill>
                  <a:schemeClr val="accent3">
                    <a:lumMod val="25000"/>
                  </a:schemeClr>
                </a:solidFill>
                <a:latin typeface="Abadi" panose="020B0604020104020204" pitchFamily="34" charset="0"/>
              </a:rPr>
              <a:t>The objective was to extract the launch records as HTML table, parse the table and convert it to a pandas dataframe for future analysis.</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SpaceX API calls </a:t>
            </a:r>
            <a:r>
              <a:rPr lang="en-US" sz="2200" dirty="0">
                <a:solidFill>
                  <a:srgbClr val="1C7DDB"/>
                </a:solidFill>
                <a:latin typeface="Abadi"/>
              </a:rPr>
              <a:t>here</a:t>
            </a:r>
            <a:endParaRPr lang="en-US">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SpaceX API calls notebook </a:t>
            </a:r>
            <a:r>
              <a:rPr lang="en-US" sz="2200">
                <a:solidFill>
                  <a:srgbClr val="1C7DDB"/>
                </a:solidFill>
                <a:latin typeface="Abadi" panose="020B0604020104020204" pitchFamily="34" charset="0"/>
              </a:rPr>
              <a:t>(must include completed code cell and outcome cell), </a:t>
            </a:r>
            <a:r>
              <a:rPr lang="en-US" sz="2200">
                <a:solidFill>
                  <a:schemeClr val="accent3">
                    <a:lumMod val="25000"/>
                  </a:schemeClr>
                </a:solidFill>
                <a:latin typeface="Abadi" panose="020B0604020104020204" pitchFamily="34" charset="0"/>
              </a:rPr>
              <a:t>as an external reference and peer-review purpose</a:t>
            </a:r>
          </a:p>
          <a:p>
            <a:endParaRPr lang="en-US"/>
          </a:p>
          <a:p>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96</TotalTime>
  <Words>1624</Words>
  <Application>Microsoft Office PowerPoint</Application>
  <PresentationFormat>Widescreen</PresentationFormat>
  <Paragraphs>253</Paragraphs>
  <Slides>47</Slides>
  <Notes>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47</vt:i4>
      </vt:variant>
    </vt:vector>
  </HeadingPairs>
  <TitlesOfParts>
    <vt:vector size="55" baseType="lpstr">
      <vt:lpstr>Abadi</vt:lpstr>
      <vt:lpstr>Arial</vt:lpstr>
      <vt:lpstr>Calibri</vt:lpstr>
      <vt:lpstr>Calibri Light</vt:lpstr>
      <vt:lpstr>IBM Plex Mono SemiBold</vt:lpstr>
      <vt:lpstr>IBM Plex Mono Text</vt:lpstr>
      <vt:lpstr>SF Pro</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Satya  Jeet</cp:lastModifiedBy>
  <cp:revision>202</cp:revision>
  <dcterms:created xsi:type="dcterms:W3CDTF">2021-04-29T18:58:34Z</dcterms:created>
  <dcterms:modified xsi:type="dcterms:W3CDTF">2022-08-06T08:43:00Z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